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Average"/>
      <p:regular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Oswald-regular.fntdata"/><Relationship Id="rId12" Type="http://schemas.openxmlformats.org/officeDocument/2006/relationships/font" Target="fonts/Averag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963f39f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963f39f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c33a7956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c33a7956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think of programming as a tool to do some actions. Do you have any ideas what can we program?</a:t>
            </a:r>
            <a:br>
              <a:rPr lang="en-GB"/>
            </a:br>
            <a:r>
              <a:rPr lang="en-GB"/>
              <a:t>Programming robots (industry, washing machine, cars)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applications (mobile phone, facebook)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Art (fractals, VanGogh)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Help doctors (ibm watson)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3-D animations (disney, game)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c33a7956f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c33a7956f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c33a7956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c33a7956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c33a7956f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c33a7956f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c357510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c357510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c33a7956f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c33a7956f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0" Type="http://schemas.openxmlformats.org/officeDocument/2006/relationships/image" Target="../media/image11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bit.ly/wfww-bp3-feedbac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311700" y="1854288"/>
            <a:ext cx="4260300" cy="14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Wi-Fi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Login: </a:t>
            </a:r>
            <a:endParaRPr sz="24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Psd: </a:t>
            </a:r>
            <a:endParaRPr sz="24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4701750" y="1561638"/>
            <a:ext cx="4260300" cy="20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Slack Channel: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bit.ly/wfww-slack-invite</a:t>
            </a:r>
            <a:endParaRPr sz="24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207300" y="3778050"/>
            <a:ext cx="49176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Basic Programming Workshop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(Instructors)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150" y="1170125"/>
            <a:ext cx="2381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150" y="1170125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Programming is a tool for… 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1700300" cy="19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0125" y="1955150"/>
            <a:ext cx="1806500" cy="18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3950" y="1170125"/>
            <a:ext cx="1644575" cy="14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9900" y="445025"/>
            <a:ext cx="1953176" cy="152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7350" y="247600"/>
            <a:ext cx="1424125" cy="162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74800" y="2697275"/>
            <a:ext cx="3086274" cy="205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24175" y="3342598"/>
            <a:ext cx="1424125" cy="1716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89800" y="3342600"/>
            <a:ext cx="1716799" cy="171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8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with Python?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650" y="1798538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3850" y="1736300"/>
            <a:ext cx="5635400" cy="167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8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boil an egg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724400"/>
            <a:ext cx="4260300" cy="3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Ingredients:</a:t>
            </a:r>
            <a:br>
              <a:rPr lang="en-GB"/>
            </a:br>
            <a:r>
              <a:rPr lang="en-GB" sz="1400"/>
              <a:t>1 Egg</a:t>
            </a:r>
            <a:br>
              <a:rPr lang="en-GB" sz="1400"/>
            </a:br>
            <a:r>
              <a:rPr lang="en-GB" sz="1400"/>
              <a:t>0.5 l of water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Instructions:</a:t>
            </a:r>
            <a:br>
              <a:rPr lang="en-GB"/>
            </a:br>
            <a:r>
              <a:rPr lang="en-GB" sz="1400"/>
              <a:t>1. Start boiling the water in a pot.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2. When the water is boiling, put in eggs.</a:t>
            </a:r>
            <a:br>
              <a:rPr lang="en-GB" sz="1400"/>
            </a:b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3. Boil for 10 minutes.</a:t>
            </a:r>
            <a:br>
              <a:rPr lang="en-GB" sz="1400"/>
            </a:b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4. Take out the egg from the pot.</a:t>
            </a:r>
            <a:endParaRPr sz="1400"/>
          </a:p>
        </p:txBody>
      </p:sp>
      <p:sp>
        <p:nvSpPr>
          <p:cNvPr id="90" name="Google Shape;90;p16"/>
          <p:cNvSpPr/>
          <p:nvPr/>
        </p:nvSpPr>
        <p:spPr>
          <a:xfrm>
            <a:off x="4564900" y="64363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</a:t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4273000" y="724400"/>
            <a:ext cx="1973100" cy="50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egg</a:t>
            </a:r>
            <a:r>
              <a:rPr lang="en-GB"/>
              <a:t> =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water</a:t>
            </a:r>
            <a:r>
              <a:rPr lang="en-GB"/>
              <a:t> = 0.5</a:t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4273000" y="1412438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Warm up </a:t>
            </a:r>
            <a:r>
              <a:rPr b="1" lang="en-GB"/>
              <a:t>water</a:t>
            </a:r>
            <a:r>
              <a:rPr lang="en-GB"/>
              <a:t>.</a:t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5954200" y="2953025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the timer.</a:t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273000" y="4039138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Take out the </a:t>
            </a:r>
            <a:r>
              <a:rPr b="1" lang="en-GB"/>
              <a:t>egg</a:t>
            </a:r>
            <a:r>
              <a:rPr lang="en-GB"/>
              <a:t>.</a:t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4564900" y="4506438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5954200" y="2430400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Put the </a:t>
            </a:r>
            <a:r>
              <a:rPr b="1" lang="en-GB"/>
              <a:t>egg</a:t>
            </a:r>
            <a:r>
              <a:rPr lang="en-GB"/>
              <a:t> in the pot.</a:t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4273000" y="1871013"/>
            <a:ext cx="1973100" cy="5727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</a:t>
            </a:r>
            <a:r>
              <a:rPr b="1" lang="en-GB"/>
              <a:t>water</a:t>
            </a:r>
            <a:r>
              <a:rPr lang="en-GB"/>
              <a:t> boiling?</a:t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5954200" y="3382975"/>
            <a:ext cx="1973100" cy="5727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it 10min?</a:t>
            </a:r>
            <a:endParaRPr/>
          </a:p>
        </p:txBody>
      </p:sp>
      <p:cxnSp>
        <p:nvCxnSpPr>
          <p:cNvPr id="99" name="Google Shape;99;p16"/>
          <p:cNvCxnSpPr>
            <a:stCxn id="90" idx="4"/>
            <a:endCxn id="91" idx="0"/>
          </p:cNvCxnSpPr>
          <p:nvPr/>
        </p:nvCxnSpPr>
        <p:spPr>
          <a:xfrm>
            <a:off x="5259550" y="637063"/>
            <a:ext cx="0" cy="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0" name="Google Shape;100;p16"/>
          <p:cNvCxnSpPr>
            <a:stCxn id="91" idx="2"/>
            <a:endCxn id="92" idx="0"/>
          </p:cNvCxnSpPr>
          <p:nvPr/>
        </p:nvCxnSpPr>
        <p:spPr>
          <a:xfrm>
            <a:off x="5259550" y="1229900"/>
            <a:ext cx="0" cy="18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6"/>
          <p:cNvCxnSpPr>
            <a:stCxn id="92" idx="2"/>
            <a:endCxn id="97" idx="0"/>
          </p:cNvCxnSpPr>
          <p:nvPr/>
        </p:nvCxnSpPr>
        <p:spPr>
          <a:xfrm>
            <a:off x="5259550" y="1758938"/>
            <a:ext cx="0" cy="11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6"/>
          <p:cNvCxnSpPr>
            <a:stCxn id="97" idx="3"/>
            <a:endCxn id="96" idx="0"/>
          </p:cNvCxnSpPr>
          <p:nvPr/>
        </p:nvCxnSpPr>
        <p:spPr>
          <a:xfrm>
            <a:off x="6246100" y="2157363"/>
            <a:ext cx="694800" cy="273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6"/>
          <p:cNvCxnSpPr>
            <a:stCxn id="97" idx="1"/>
            <a:endCxn id="92" idx="1"/>
          </p:cNvCxnSpPr>
          <p:nvPr/>
        </p:nvCxnSpPr>
        <p:spPr>
          <a:xfrm flipH="1" rot="10800000">
            <a:off x="4273000" y="1585563"/>
            <a:ext cx="600" cy="571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>
            <a:stCxn id="96" idx="2"/>
            <a:endCxn id="93" idx="0"/>
          </p:cNvCxnSpPr>
          <p:nvPr/>
        </p:nvCxnSpPr>
        <p:spPr>
          <a:xfrm flipH="1" rot="-5400000">
            <a:off x="6853000" y="2864650"/>
            <a:ext cx="176100" cy="6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6"/>
          <p:cNvCxnSpPr>
            <a:stCxn id="93" idx="2"/>
            <a:endCxn id="98" idx="0"/>
          </p:cNvCxnSpPr>
          <p:nvPr/>
        </p:nvCxnSpPr>
        <p:spPr>
          <a:xfrm flipH="1" rot="-5400000">
            <a:off x="6899350" y="3340925"/>
            <a:ext cx="83400" cy="600"/>
          </a:xfrm>
          <a:prstGeom prst="bentConnector3">
            <a:avLst>
              <a:gd fmla="val 5003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>
            <a:stCxn id="98" idx="3"/>
            <a:endCxn id="94" idx="3"/>
          </p:cNvCxnSpPr>
          <p:nvPr/>
        </p:nvCxnSpPr>
        <p:spPr>
          <a:xfrm flipH="1">
            <a:off x="6246100" y="3669325"/>
            <a:ext cx="1681200" cy="543000"/>
          </a:xfrm>
          <a:prstGeom prst="bentConnector3">
            <a:avLst>
              <a:gd fmla="val -1416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6"/>
          <p:cNvCxnSpPr>
            <a:stCxn id="98" idx="1"/>
            <a:endCxn id="93" idx="1"/>
          </p:cNvCxnSpPr>
          <p:nvPr/>
        </p:nvCxnSpPr>
        <p:spPr>
          <a:xfrm flipH="1" rot="10800000">
            <a:off x="5954200" y="3126325"/>
            <a:ext cx="600" cy="543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6"/>
          <p:cNvCxnSpPr>
            <a:stCxn id="94" idx="2"/>
            <a:endCxn id="95" idx="0"/>
          </p:cNvCxnSpPr>
          <p:nvPr/>
        </p:nvCxnSpPr>
        <p:spPr>
          <a:xfrm flipH="1" rot="-5400000">
            <a:off x="5199400" y="4445788"/>
            <a:ext cx="120900" cy="600"/>
          </a:xfrm>
          <a:prstGeom prst="bentConnector3">
            <a:avLst>
              <a:gd fmla="val 4995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9200" y="724400"/>
            <a:ext cx="1496675" cy="14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6245488" y="1869663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Yes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4034875" y="1869675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No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7857500" y="3382925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Yes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5716075" y="3395925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No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6933225" y="7827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VARIABLES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6933225" y="13467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OPERATION or 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6933225" y="19107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CONDITIONAL STATEMENT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3197625" y="6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Integrating egg recipe with python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799725" y="64350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</a:t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507825" y="724388"/>
            <a:ext cx="1973100" cy="50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egg</a:t>
            </a:r>
            <a:r>
              <a:rPr lang="en-GB"/>
              <a:t> =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water</a:t>
            </a:r>
            <a:r>
              <a:rPr lang="en-GB"/>
              <a:t> = 0.5</a:t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507825" y="1412425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Warm up </a:t>
            </a:r>
            <a:r>
              <a:rPr b="1" lang="en-GB"/>
              <a:t>water</a:t>
            </a:r>
            <a:r>
              <a:rPr lang="en-GB"/>
              <a:t>.</a:t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2189025" y="2953013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the timer.</a:t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507825" y="4039125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Take out the </a:t>
            </a:r>
            <a:r>
              <a:rPr b="1" lang="en-GB"/>
              <a:t>egg</a:t>
            </a:r>
            <a:r>
              <a:rPr lang="en-GB"/>
              <a:t>.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799725" y="4506425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2189025" y="2430388"/>
            <a:ext cx="19731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Put the </a:t>
            </a:r>
            <a:r>
              <a:rPr b="1" lang="en-GB"/>
              <a:t>egg</a:t>
            </a:r>
            <a:r>
              <a:rPr lang="en-GB"/>
              <a:t> in the pot.</a:t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507825" y="1871000"/>
            <a:ext cx="1973100" cy="5727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</a:t>
            </a:r>
            <a:r>
              <a:rPr b="1" lang="en-GB"/>
              <a:t>water</a:t>
            </a:r>
            <a:r>
              <a:rPr lang="en-GB"/>
              <a:t> boiling?</a:t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2189025" y="3382963"/>
            <a:ext cx="1973100" cy="5727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it 10min?</a:t>
            </a:r>
            <a:endParaRPr/>
          </a:p>
        </p:txBody>
      </p:sp>
      <p:cxnSp>
        <p:nvCxnSpPr>
          <p:cNvPr id="131" name="Google Shape;131;p17"/>
          <p:cNvCxnSpPr>
            <a:stCxn id="122" idx="4"/>
            <a:endCxn id="123" idx="0"/>
          </p:cNvCxnSpPr>
          <p:nvPr/>
        </p:nvCxnSpPr>
        <p:spPr>
          <a:xfrm>
            <a:off x="1494375" y="637050"/>
            <a:ext cx="0" cy="8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2" name="Google Shape;132;p17"/>
          <p:cNvCxnSpPr>
            <a:stCxn id="123" idx="2"/>
            <a:endCxn id="124" idx="0"/>
          </p:cNvCxnSpPr>
          <p:nvPr/>
        </p:nvCxnSpPr>
        <p:spPr>
          <a:xfrm>
            <a:off x="1494375" y="1229888"/>
            <a:ext cx="0" cy="18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17"/>
          <p:cNvCxnSpPr>
            <a:stCxn id="124" idx="2"/>
            <a:endCxn id="129" idx="0"/>
          </p:cNvCxnSpPr>
          <p:nvPr/>
        </p:nvCxnSpPr>
        <p:spPr>
          <a:xfrm>
            <a:off x="1494375" y="1758925"/>
            <a:ext cx="0" cy="11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17"/>
          <p:cNvCxnSpPr>
            <a:stCxn id="129" idx="3"/>
            <a:endCxn id="128" idx="0"/>
          </p:cNvCxnSpPr>
          <p:nvPr/>
        </p:nvCxnSpPr>
        <p:spPr>
          <a:xfrm>
            <a:off x="2480925" y="2157350"/>
            <a:ext cx="694800" cy="273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7"/>
          <p:cNvCxnSpPr>
            <a:stCxn id="129" idx="1"/>
            <a:endCxn id="124" idx="1"/>
          </p:cNvCxnSpPr>
          <p:nvPr/>
        </p:nvCxnSpPr>
        <p:spPr>
          <a:xfrm flipH="1" rot="10800000">
            <a:off x="507825" y="1585550"/>
            <a:ext cx="600" cy="571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7"/>
          <p:cNvCxnSpPr>
            <a:stCxn id="128" idx="2"/>
            <a:endCxn id="125" idx="0"/>
          </p:cNvCxnSpPr>
          <p:nvPr/>
        </p:nvCxnSpPr>
        <p:spPr>
          <a:xfrm flipH="1" rot="-5400000">
            <a:off x="3087825" y="2864638"/>
            <a:ext cx="176100" cy="6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17"/>
          <p:cNvCxnSpPr>
            <a:stCxn id="125" idx="2"/>
            <a:endCxn id="130" idx="0"/>
          </p:cNvCxnSpPr>
          <p:nvPr/>
        </p:nvCxnSpPr>
        <p:spPr>
          <a:xfrm flipH="1" rot="-5400000">
            <a:off x="3134175" y="3340913"/>
            <a:ext cx="83400" cy="600"/>
          </a:xfrm>
          <a:prstGeom prst="bentConnector3">
            <a:avLst>
              <a:gd fmla="val 5003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7"/>
          <p:cNvCxnSpPr>
            <a:stCxn id="130" idx="3"/>
            <a:endCxn id="126" idx="3"/>
          </p:cNvCxnSpPr>
          <p:nvPr/>
        </p:nvCxnSpPr>
        <p:spPr>
          <a:xfrm flipH="1">
            <a:off x="2480925" y="3669313"/>
            <a:ext cx="1681200" cy="543000"/>
          </a:xfrm>
          <a:prstGeom prst="bentConnector3">
            <a:avLst>
              <a:gd fmla="val -1416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17"/>
          <p:cNvCxnSpPr>
            <a:stCxn id="130" idx="1"/>
            <a:endCxn id="125" idx="1"/>
          </p:cNvCxnSpPr>
          <p:nvPr/>
        </p:nvCxnSpPr>
        <p:spPr>
          <a:xfrm flipH="1" rot="10800000">
            <a:off x="2189025" y="3126313"/>
            <a:ext cx="600" cy="543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17"/>
          <p:cNvCxnSpPr>
            <a:stCxn id="126" idx="2"/>
            <a:endCxn id="127" idx="0"/>
          </p:cNvCxnSpPr>
          <p:nvPr/>
        </p:nvCxnSpPr>
        <p:spPr>
          <a:xfrm flipH="1" rot="-5400000">
            <a:off x="1434225" y="4445775"/>
            <a:ext cx="120900" cy="600"/>
          </a:xfrm>
          <a:prstGeom prst="bentConnector3">
            <a:avLst>
              <a:gd fmla="val 4995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" name="Google Shape;141;p17"/>
          <p:cNvSpPr txBox="1"/>
          <p:nvPr/>
        </p:nvSpPr>
        <p:spPr>
          <a:xfrm>
            <a:off x="2480313" y="1869650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Yes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269700" y="1869663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No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4092325" y="3382913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Yes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1950900" y="3395913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No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45" name="Google Shape;145;p17"/>
          <p:cNvSpPr txBox="1"/>
          <p:nvPr>
            <p:ph idx="1" type="body"/>
          </p:nvPr>
        </p:nvSpPr>
        <p:spPr>
          <a:xfrm>
            <a:off x="5469500" y="826850"/>
            <a:ext cx="3362700" cy="3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e</a:t>
            </a:r>
            <a:r>
              <a:rPr lang="en-GB">
                <a:solidFill>
                  <a:schemeClr val="dk1"/>
                </a:solidFill>
              </a:rPr>
              <a:t>gg</a:t>
            </a:r>
            <a:r>
              <a:rPr lang="en-GB"/>
              <a:t> = 1</a:t>
            </a:r>
            <a:br>
              <a:rPr lang="en-GB"/>
            </a:br>
            <a:r>
              <a:rPr lang="en-GB">
                <a:solidFill>
                  <a:schemeClr val="dk1"/>
                </a:solidFill>
              </a:rPr>
              <a:t>water</a:t>
            </a:r>
            <a:r>
              <a:rPr lang="en-GB"/>
              <a:t> = 0.5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w</a:t>
            </a:r>
            <a:r>
              <a:rPr b="1" lang="en-GB"/>
              <a:t>hile</a:t>
            </a:r>
            <a:r>
              <a:rPr lang="en-GB"/>
              <a:t> </a:t>
            </a:r>
            <a:r>
              <a:rPr b="1" lang="en-GB">
                <a:solidFill>
                  <a:schemeClr val="dk1"/>
                </a:solidFill>
              </a:rPr>
              <a:t>water</a:t>
            </a:r>
            <a:r>
              <a:rPr lang="en-GB"/>
              <a:t> IS NOT </a:t>
            </a:r>
            <a:r>
              <a:rPr i="1" lang="en-GB"/>
              <a:t>boiled</a:t>
            </a:r>
            <a:r>
              <a:rPr lang="en-GB"/>
              <a:t>:</a:t>
            </a:r>
            <a:br>
              <a:rPr lang="en-GB"/>
            </a:br>
            <a:r>
              <a:rPr lang="en-GB"/>
              <a:t>	warmUp(</a:t>
            </a:r>
            <a:r>
              <a:rPr lang="en-GB">
                <a:solidFill>
                  <a:schemeClr val="dk1"/>
                </a:solidFill>
              </a:rPr>
              <a:t>water</a:t>
            </a:r>
            <a:r>
              <a:rPr lang="en-GB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GB"/>
              <a:t>putInPot</a:t>
            </a:r>
            <a:r>
              <a:rPr lang="en-GB"/>
              <a:t>(</a:t>
            </a:r>
            <a:r>
              <a:rPr lang="en-GB">
                <a:solidFill>
                  <a:schemeClr val="dk1"/>
                </a:solidFill>
              </a:rPr>
              <a:t>egg</a:t>
            </a:r>
            <a:r>
              <a:rPr lang="en-GB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 </a:t>
            </a:r>
            <a:r>
              <a:rPr lang="en-GB">
                <a:solidFill>
                  <a:schemeClr val="dk1"/>
                </a:solidFill>
              </a:rPr>
              <a:t>time</a:t>
            </a:r>
            <a:r>
              <a:rPr lang="en-GB"/>
              <a:t> in range(0, 10):</a:t>
            </a:r>
            <a:br>
              <a:rPr lang="en-GB"/>
            </a:br>
            <a:r>
              <a:rPr lang="en-GB"/>
              <a:t>	wait1min(1)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GB"/>
              <a:t>take</a:t>
            </a:r>
            <a:r>
              <a:rPr lang="en-GB"/>
              <a:t>(</a:t>
            </a:r>
            <a:r>
              <a:rPr lang="en-GB">
                <a:solidFill>
                  <a:schemeClr val="dk1"/>
                </a:solidFill>
              </a:rPr>
              <a:t>egg</a:t>
            </a:r>
            <a:r>
              <a:rPr lang="en-GB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6" name="Google Shape;146;p17"/>
          <p:cNvSpPr txBox="1"/>
          <p:nvPr/>
        </p:nvSpPr>
        <p:spPr>
          <a:xfrm>
            <a:off x="4488825" y="927638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VARIABLES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6112000" y="152497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CONDITIONAL STATEMENT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4488825" y="38801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4488825" y="341657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4488825" y="308847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FOR LOOP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4488825" y="25572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4488825" y="2041100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3" name="Google Shape;153;p17"/>
          <p:cNvSpPr txBox="1"/>
          <p:nvPr/>
        </p:nvSpPr>
        <p:spPr>
          <a:xfrm>
            <a:off x="4488825" y="1723725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WHILE LOOP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311700" y="73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put 6 eggs one by one in the pot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4850" y="107250"/>
            <a:ext cx="1919325" cy="12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5324375" y="1370825"/>
            <a:ext cx="3741600" cy="3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box</a:t>
            </a:r>
            <a:r>
              <a:rPr lang="en-GB"/>
              <a:t> = [‘egg0’, ‘egg1’, ‘egg2’,</a:t>
            </a:r>
            <a:br>
              <a:rPr lang="en-GB"/>
            </a:br>
            <a:r>
              <a:rPr lang="en-GB"/>
              <a:t>	   ‘</a:t>
            </a:r>
            <a:r>
              <a:rPr lang="en-GB"/>
              <a:t>e</a:t>
            </a:r>
            <a:r>
              <a:rPr lang="en-GB"/>
              <a:t>gg3’, ‘egg4’, egg5’]</a:t>
            </a:r>
            <a:br>
              <a:rPr lang="en-GB"/>
            </a:br>
            <a:r>
              <a:rPr lang="en-GB">
                <a:solidFill>
                  <a:schemeClr val="dk1"/>
                </a:solidFill>
              </a:rPr>
              <a:t>i</a:t>
            </a:r>
            <a:r>
              <a:rPr lang="en-GB"/>
              <a:t> = 0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while </a:t>
            </a:r>
            <a:r>
              <a:rPr lang="en-GB">
                <a:solidFill>
                  <a:schemeClr val="dk1"/>
                </a:solidFill>
              </a:rPr>
              <a:t>box</a:t>
            </a:r>
            <a:r>
              <a:rPr lang="en-GB"/>
              <a:t>:</a:t>
            </a:r>
            <a:br>
              <a:rPr lang="en-GB"/>
            </a:br>
            <a:r>
              <a:rPr lang="en-GB"/>
              <a:t>	</a:t>
            </a:r>
            <a:r>
              <a:rPr i="1" lang="en-GB"/>
              <a:t>putInPot</a:t>
            </a:r>
            <a:r>
              <a:rPr lang="en-GB"/>
              <a:t>(</a:t>
            </a:r>
            <a:r>
              <a:rPr lang="en-GB">
                <a:solidFill>
                  <a:schemeClr val="dk1"/>
                </a:solidFill>
              </a:rPr>
              <a:t>box</a:t>
            </a:r>
            <a:r>
              <a:rPr lang="en-GB"/>
              <a:t>[</a:t>
            </a:r>
            <a:r>
              <a:rPr lang="en-GB">
                <a:solidFill>
                  <a:schemeClr val="dk1"/>
                </a:solidFill>
              </a:rPr>
              <a:t>i</a:t>
            </a:r>
            <a:r>
              <a:rPr lang="en-GB"/>
              <a:t>])</a:t>
            </a:r>
            <a:br>
              <a:rPr lang="en-GB"/>
            </a:br>
            <a:r>
              <a:rPr lang="en-GB"/>
              <a:t>	</a:t>
            </a:r>
            <a:br>
              <a:rPr lang="en-GB"/>
            </a:br>
            <a:r>
              <a:rPr lang="en-GB"/>
              <a:t>	</a:t>
            </a:r>
            <a:r>
              <a:rPr lang="en-GB">
                <a:solidFill>
                  <a:schemeClr val="dk1"/>
                </a:solidFill>
              </a:rPr>
              <a:t>i</a:t>
            </a:r>
            <a:r>
              <a:rPr lang="en-GB"/>
              <a:t> = </a:t>
            </a:r>
            <a:r>
              <a:rPr lang="en-GB">
                <a:solidFill>
                  <a:schemeClr val="dk1"/>
                </a:solidFill>
              </a:rPr>
              <a:t>i</a:t>
            </a:r>
            <a:r>
              <a:rPr lang="en-GB"/>
              <a:t> + 1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61" name="Google Shape;161;p18"/>
          <p:cNvSpPr/>
          <p:nvPr/>
        </p:nvSpPr>
        <p:spPr>
          <a:xfrm>
            <a:off x="1093475" y="814088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START</a:t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549825" y="3407763"/>
            <a:ext cx="900900" cy="346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</a:t>
            </a:r>
            <a:r>
              <a:rPr lang="en-GB"/>
              <a:t> = </a:t>
            </a:r>
            <a:r>
              <a:rPr b="1" lang="en-GB"/>
              <a:t>i</a:t>
            </a:r>
            <a:r>
              <a:rPr lang="en-GB"/>
              <a:t> + 1</a:t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765575" y="2352050"/>
            <a:ext cx="2045700" cy="40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Put </a:t>
            </a:r>
            <a:r>
              <a:rPr b="1" lang="en-GB"/>
              <a:t>i</a:t>
            </a:r>
            <a:r>
              <a:rPr lang="en-GB"/>
              <a:t>th egg from the </a:t>
            </a:r>
            <a:r>
              <a:rPr b="1" lang="en-GB"/>
              <a:t>box</a:t>
            </a:r>
            <a:r>
              <a:rPr lang="en-GB"/>
              <a:t> to the pot.</a:t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1446863" y="4220938"/>
            <a:ext cx="13893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2077425" y="3233900"/>
            <a:ext cx="2283825" cy="6942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Are there more eggs?</a:t>
            </a:r>
            <a:endParaRPr/>
          </a:p>
        </p:txBody>
      </p:sp>
      <p:cxnSp>
        <p:nvCxnSpPr>
          <p:cNvPr id="166" name="Google Shape;166;p18"/>
          <p:cNvCxnSpPr>
            <a:stCxn id="163" idx="2"/>
            <a:endCxn id="165" idx="0"/>
          </p:cNvCxnSpPr>
          <p:nvPr/>
        </p:nvCxnSpPr>
        <p:spPr>
          <a:xfrm flipH="1" rot="-5400000">
            <a:off x="2263175" y="2277800"/>
            <a:ext cx="481500" cy="1431000"/>
          </a:xfrm>
          <a:prstGeom prst="bentConnector3">
            <a:avLst>
              <a:gd fmla="val 499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18"/>
          <p:cNvCxnSpPr>
            <a:stCxn id="165" idx="3"/>
            <a:endCxn id="164" idx="6"/>
          </p:cNvCxnSpPr>
          <p:nvPr/>
        </p:nvCxnSpPr>
        <p:spPr>
          <a:xfrm flipH="1">
            <a:off x="2836050" y="3581025"/>
            <a:ext cx="1525200" cy="926400"/>
          </a:xfrm>
          <a:prstGeom prst="bentConnector3">
            <a:avLst>
              <a:gd fmla="val -1561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18"/>
          <p:cNvCxnSpPr>
            <a:stCxn id="162" idx="1"/>
            <a:endCxn id="163" idx="1"/>
          </p:cNvCxnSpPr>
          <p:nvPr/>
        </p:nvCxnSpPr>
        <p:spPr>
          <a:xfrm flipH="1" rot="10800000">
            <a:off x="549825" y="2552313"/>
            <a:ext cx="215700" cy="1028700"/>
          </a:xfrm>
          <a:prstGeom prst="bentConnector3">
            <a:avLst>
              <a:gd fmla="val -1103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18"/>
          <p:cNvCxnSpPr>
            <a:stCxn id="165" idx="1"/>
            <a:endCxn id="162" idx="3"/>
          </p:cNvCxnSpPr>
          <p:nvPr/>
        </p:nvCxnSpPr>
        <p:spPr>
          <a:xfrm flipH="1">
            <a:off x="1450725" y="3581025"/>
            <a:ext cx="6267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0" name="Google Shape;170;p18"/>
          <p:cNvSpPr txBox="1"/>
          <p:nvPr/>
        </p:nvSpPr>
        <p:spPr>
          <a:xfrm>
            <a:off x="1527675" y="3233925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Yes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4301175" y="3244500"/>
            <a:ext cx="717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EFEFEF"/>
                </a:solidFill>
              </a:rPr>
              <a:t>No</a:t>
            </a:r>
            <a:endParaRPr b="1">
              <a:solidFill>
                <a:srgbClr val="EFEFEF"/>
              </a:solidFill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765275" y="1523550"/>
            <a:ext cx="2045700" cy="60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box</a:t>
            </a:r>
            <a:r>
              <a:rPr lang="en-GB"/>
              <a:t> = 1st egg, 2nd egg, … 6th egg</a:t>
            </a:r>
            <a:br>
              <a:rPr lang="en-GB"/>
            </a:br>
            <a:r>
              <a:rPr b="1" lang="en-GB"/>
              <a:t>i</a:t>
            </a:r>
            <a:r>
              <a:rPr i="1" lang="en-GB"/>
              <a:t> </a:t>
            </a:r>
            <a:r>
              <a:rPr lang="en-GB"/>
              <a:t>= 1</a:t>
            </a:r>
            <a:endParaRPr/>
          </a:p>
        </p:txBody>
      </p:sp>
      <p:cxnSp>
        <p:nvCxnSpPr>
          <p:cNvPr id="173" name="Google Shape;173;p18"/>
          <p:cNvCxnSpPr>
            <a:stCxn id="172" idx="2"/>
            <a:endCxn id="163" idx="0"/>
          </p:cNvCxnSpPr>
          <p:nvPr/>
        </p:nvCxnSpPr>
        <p:spPr>
          <a:xfrm>
            <a:off x="1788125" y="2126850"/>
            <a:ext cx="300" cy="22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18"/>
          <p:cNvCxnSpPr>
            <a:stCxn id="161" idx="4"/>
            <a:endCxn id="172" idx="0"/>
          </p:cNvCxnSpPr>
          <p:nvPr/>
        </p:nvCxnSpPr>
        <p:spPr>
          <a:xfrm flipH="1" rot="-5400000">
            <a:off x="1720025" y="1454888"/>
            <a:ext cx="136800" cy="6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18"/>
          <p:cNvSpPr txBox="1"/>
          <p:nvPr/>
        </p:nvSpPr>
        <p:spPr>
          <a:xfrm>
            <a:off x="4040950" y="1446513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LIST / ARRAY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4040950" y="1986738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VARIABLE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4040950" y="2610313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WHILE LOOP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4157300" y="3493588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OPERATION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4109225" y="2905413"/>
            <a:ext cx="2199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FUNCTION</a:t>
            </a:r>
            <a:endParaRPr sz="16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2564850" y="1654950"/>
            <a:ext cx="4014300" cy="18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need your feedback: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bit.ly/wfww-bp3-feedback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